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715000" type="screen16x10"/>
  <p:notesSz cx="6858000" cy="9144000"/>
  <p:embeddedFontLst>
    <p:embeddedFont>
      <p:font typeface="Open Sans" panose="020B0606030504020204" pitchFamily="34" charset="0"/>
      <p:regular r:id="rId7"/>
      <p:bold r:id="rId8"/>
      <p:italic r:id="rId9"/>
      <p:boldItalic r:id="rId10"/>
    </p:embeddedFont>
    <p:embeddedFont>
      <p:font typeface="Open Sans Light" panose="020B0306030504020204" pitchFamily="34" charset="0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Roboto Condensed" panose="02000000000000000000" pitchFamily="2" charset="0"/>
      <p:regular r:id="rId19"/>
      <p:bold r:id="rId20"/>
      <p:italic r:id="rId21"/>
      <p:boldItalic r:id="rId22"/>
    </p:embeddedFont>
    <p:embeddedFont>
      <p:font typeface="Roboto Light" panose="02000000000000000000" pitchFamily="2" charset="0"/>
      <p:regular r:id="rId23"/>
      <p:bold r:id="rId24"/>
      <p:italic r:id="rId25"/>
      <p:boldItalic r:id="rId26"/>
    </p:embeddedFont>
    <p:embeddedFont>
      <p:font typeface="Roboto Medium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9"/>
    <p:restoredTop sz="94694"/>
  </p:normalViewPr>
  <p:slideViewPr>
    <p:cSldViewPr snapToGrid="0">
      <p:cViewPr varScale="1">
        <p:scale>
          <a:sx n="125" d="100"/>
          <a:sy n="125" d="100"/>
        </p:scale>
        <p:origin x="168" y="53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34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font" Target="fonts/font22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font" Target="fonts/font21.fntdata"/><Relationship Id="rId30" Type="http://schemas.openxmlformats.org/officeDocument/2006/relationships/font" Target="fonts/font24.fntdata"/><Relationship Id="rId8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7b9d9f8f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7b9d9f8f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www.ideagency.fr/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Pour changer l’image du persona /// Sélectionner l’image: Click droit &gt; Remplacer l’image &gt; Importer depuis l’ordinateur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Pour aligner un élément (text ou image): </a:t>
            </a:r>
            <a:r>
              <a:rPr lang="fr">
                <a:solidFill>
                  <a:srgbClr val="545454"/>
                </a:solidFill>
                <a:highlight>
                  <a:srgbClr val="FFFFFF"/>
                </a:highlight>
              </a:rPr>
              <a:t>⇪ + ← ↑ → ↓  (Shift+ flèches du clavier)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f6d842cd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f6d842cdf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Pour changer l’image du persona /// Sélectionner l’image: Click droit &gt; Remplacer l’image &gt; Importer depuis l’ordinateur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Pour aligner un élément (text ou image): </a:t>
            </a:r>
            <a:r>
              <a:rPr lang="fr">
                <a:solidFill>
                  <a:srgbClr val="545454"/>
                </a:solidFill>
                <a:highlight>
                  <a:srgbClr val="FFFFFF"/>
                </a:highlight>
              </a:rPr>
              <a:t>⇪ + ← ↑ → ↓  (Shift+ flèches du clavier)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55090759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55090759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/>
        </p:nvSpPr>
        <p:spPr>
          <a:xfrm>
            <a:off x="4706881" y="878758"/>
            <a:ext cx="1639500" cy="1980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" name="Google Shape;8;p2"/>
          <p:cNvSpPr/>
          <p:nvPr/>
        </p:nvSpPr>
        <p:spPr>
          <a:xfrm>
            <a:off x="1842775" y="366460"/>
            <a:ext cx="7301100" cy="50490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2"/>
          <p:cNvSpPr/>
          <p:nvPr/>
        </p:nvSpPr>
        <p:spPr>
          <a:xfrm>
            <a:off x="105525" y="1467575"/>
            <a:ext cx="1591200" cy="649200"/>
          </a:xfrm>
          <a:prstGeom prst="rect">
            <a:avLst/>
          </a:prstGeom>
          <a:solidFill>
            <a:srgbClr val="FA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714" y="2171692"/>
            <a:ext cx="141707" cy="17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8807" y="1189984"/>
            <a:ext cx="848441" cy="84843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/>
        </p:nvSpPr>
        <p:spPr>
          <a:xfrm>
            <a:off x="6314775" y="859068"/>
            <a:ext cx="2275500" cy="2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282828"/>
                </a:solidFill>
                <a:highlight>
                  <a:srgbClr val="FFFFFF"/>
                </a:highlight>
                <a:latin typeface="Roboto Medium"/>
                <a:ea typeface="Roboto Medium"/>
                <a:cs typeface="Roboto Medium"/>
                <a:sym typeface="Roboto Medium"/>
              </a:rPr>
              <a:t>Profile DISC</a:t>
            </a:r>
            <a:endParaRPr sz="900">
              <a:solidFill>
                <a:srgbClr val="28282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700250" y="1166850"/>
            <a:ext cx="1859100" cy="107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</a:t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700250" y="1366497"/>
            <a:ext cx="1859100" cy="107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700250" y="1562025"/>
            <a:ext cx="1859100" cy="107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/>
          <p:nvPr/>
        </p:nvSpPr>
        <p:spPr>
          <a:xfrm>
            <a:off x="1836444" y="852293"/>
            <a:ext cx="24819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282828"/>
                </a:solidFill>
                <a:latin typeface="Roboto Medium"/>
                <a:ea typeface="Roboto Medium"/>
                <a:cs typeface="Roboto Medium"/>
                <a:sym typeface="Roboto Medium"/>
              </a:rPr>
              <a:t>Critères importants </a:t>
            </a:r>
            <a:endParaRPr sz="900">
              <a:solidFill>
                <a:srgbClr val="28282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1848975" y="1064661"/>
            <a:ext cx="920100" cy="2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>
                <a:solidFill>
                  <a:srgbClr val="282828"/>
                </a:solidFill>
                <a:latin typeface="Roboto Light"/>
                <a:ea typeface="Roboto Light"/>
                <a:cs typeface="Roboto Light"/>
                <a:sym typeface="Roboto Light"/>
              </a:rPr>
              <a:t>Décisionnaire</a:t>
            </a:r>
            <a:endParaRPr sz="800">
              <a:solidFill>
                <a:srgbClr val="28282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848975" y="1254035"/>
            <a:ext cx="827700" cy="2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282828"/>
                </a:solidFill>
                <a:latin typeface="Roboto Light"/>
                <a:ea typeface="Roboto Light"/>
                <a:cs typeface="Roboto Light"/>
                <a:sym typeface="Roboto Light"/>
              </a:rPr>
              <a:t>Disponible</a:t>
            </a:r>
            <a:r>
              <a:rPr lang="fr" sz="800">
                <a:solidFill>
                  <a:srgbClr val="0B008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800">
              <a:solidFill>
                <a:srgbClr val="0B008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1848976" y="1453814"/>
            <a:ext cx="827700" cy="2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0B0080"/>
                </a:solidFill>
                <a:latin typeface="Roboto Light"/>
                <a:ea typeface="Roboto Light"/>
                <a:cs typeface="Roboto Light"/>
                <a:sym typeface="Roboto Light"/>
              </a:rPr>
              <a:t>Ouvert </a:t>
            </a:r>
            <a:endParaRPr sz="800">
              <a:solidFill>
                <a:srgbClr val="0B008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0" name="Google Shape;20;p2"/>
          <p:cNvCxnSpPr/>
          <p:nvPr/>
        </p:nvCxnSpPr>
        <p:spPr>
          <a:xfrm>
            <a:off x="7349811" y="1204000"/>
            <a:ext cx="0" cy="748500"/>
          </a:xfrm>
          <a:prstGeom prst="straightConnector1">
            <a:avLst/>
          </a:prstGeom>
          <a:noFill/>
          <a:ln w="19050" cap="flat" cmpd="sng">
            <a:solidFill>
              <a:srgbClr val="F5F5F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2"/>
          <p:cNvCxnSpPr/>
          <p:nvPr/>
        </p:nvCxnSpPr>
        <p:spPr>
          <a:xfrm>
            <a:off x="1938665" y="3148752"/>
            <a:ext cx="26631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22;p2"/>
          <p:cNvSpPr/>
          <p:nvPr/>
        </p:nvSpPr>
        <p:spPr>
          <a:xfrm>
            <a:off x="4706880" y="4334603"/>
            <a:ext cx="1639500" cy="1380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2"/>
          <p:cNvCxnSpPr/>
          <p:nvPr/>
        </p:nvCxnSpPr>
        <p:spPr>
          <a:xfrm>
            <a:off x="1938665" y="1822325"/>
            <a:ext cx="26631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2"/>
          <p:cNvCxnSpPr/>
          <p:nvPr/>
        </p:nvCxnSpPr>
        <p:spPr>
          <a:xfrm>
            <a:off x="1938665" y="4500515"/>
            <a:ext cx="26631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5;p2"/>
          <p:cNvCxnSpPr/>
          <p:nvPr/>
        </p:nvCxnSpPr>
        <p:spPr>
          <a:xfrm>
            <a:off x="6467175" y="4776415"/>
            <a:ext cx="25959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6;p2"/>
          <p:cNvCxnSpPr/>
          <p:nvPr/>
        </p:nvCxnSpPr>
        <p:spPr>
          <a:xfrm>
            <a:off x="6467175" y="3435965"/>
            <a:ext cx="25959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2"/>
          <p:cNvCxnSpPr/>
          <p:nvPr/>
        </p:nvCxnSpPr>
        <p:spPr>
          <a:xfrm>
            <a:off x="6436385" y="2130815"/>
            <a:ext cx="25959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2"/>
          <p:cNvCxnSpPr/>
          <p:nvPr/>
        </p:nvCxnSpPr>
        <p:spPr>
          <a:xfrm rot="10800000">
            <a:off x="1847599" y="362050"/>
            <a:ext cx="0" cy="260100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29;p2"/>
          <p:cNvSpPr/>
          <p:nvPr/>
        </p:nvSpPr>
        <p:spPr>
          <a:xfrm>
            <a:off x="-8326" y="2940900"/>
            <a:ext cx="1859100" cy="277410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" name="Google Shape;30;p2"/>
          <p:cNvCxnSpPr/>
          <p:nvPr/>
        </p:nvCxnSpPr>
        <p:spPr>
          <a:xfrm>
            <a:off x="121075" y="4508761"/>
            <a:ext cx="1513800" cy="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2"/>
          <p:cNvCxnSpPr/>
          <p:nvPr/>
        </p:nvCxnSpPr>
        <p:spPr>
          <a:xfrm>
            <a:off x="121075" y="5185708"/>
            <a:ext cx="1513800" cy="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2"/>
          <p:cNvSpPr/>
          <p:nvPr/>
        </p:nvSpPr>
        <p:spPr>
          <a:xfrm>
            <a:off x="4711100" y="2859350"/>
            <a:ext cx="1639500" cy="1556100"/>
          </a:xfrm>
          <a:prstGeom prst="rect">
            <a:avLst/>
          </a:prstGeom>
          <a:solidFill>
            <a:srgbClr val="FA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 txBox="1"/>
          <p:nvPr/>
        </p:nvSpPr>
        <p:spPr>
          <a:xfrm>
            <a:off x="1938665" y="1777194"/>
            <a:ext cx="24756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FA6600"/>
                </a:solidFill>
                <a:latin typeface="Roboto Medium"/>
                <a:ea typeface="Roboto Medium"/>
                <a:cs typeface="Roboto Medium"/>
                <a:sym typeface="Roboto Medium"/>
              </a:rPr>
              <a:t>Objectifs</a:t>
            </a:r>
            <a:r>
              <a:rPr lang="fr" sz="900">
                <a:solidFill>
                  <a:srgbClr val="282828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fr" sz="900">
                <a:solidFill>
                  <a:srgbClr val="FA6600"/>
                </a:solidFill>
                <a:latin typeface="Roboto Light"/>
                <a:ea typeface="Roboto Light"/>
                <a:cs typeface="Roboto Light"/>
                <a:sym typeface="Roboto Light"/>
              </a:rPr>
              <a:t>(principales et secondaires)</a:t>
            </a:r>
            <a:endParaRPr sz="900">
              <a:solidFill>
                <a:srgbClr val="28282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4" name="Google Shape;34;p2"/>
          <p:cNvSpPr txBox="1"/>
          <p:nvPr/>
        </p:nvSpPr>
        <p:spPr>
          <a:xfrm>
            <a:off x="1938675" y="3111270"/>
            <a:ext cx="25665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FA6600"/>
                </a:solidFill>
                <a:latin typeface="Roboto Medium"/>
                <a:ea typeface="Roboto Medium"/>
                <a:cs typeface="Roboto Medium"/>
                <a:sym typeface="Roboto Medium"/>
              </a:rPr>
              <a:t>Problématiques </a:t>
            </a:r>
            <a:r>
              <a:rPr lang="fr" sz="900">
                <a:solidFill>
                  <a:srgbClr val="FA6600"/>
                </a:solidFill>
                <a:latin typeface="Roboto Light"/>
                <a:ea typeface="Roboto Light"/>
                <a:cs typeface="Roboto Light"/>
                <a:sym typeface="Roboto Light"/>
              </a:rPr>
              <a:t>(principales et secondaires)</a:t>
            </a:r>
            <a:endParaRPr sz="900">
              <a:solidFill>
                <a:srgbClr val="FA66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5" name="Google Shape;35;p2"/>
          <p:cNvSpPr txBox="1"/>
          <p:nvPr/>
        </p:nvSpPr>
        <p:spPr>
          <a:xfrm>
            <a:off x="6439700" y="2085521"/>
            <a:ext cx="19533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FA6600"/>
                </a:solidFill>
                <a:latin typeface="Roboto Medium"/>
                <a:ea typeface="Roboto Medium"/>
                <a:cs typeface="Roboto Medium"/>
                <a:sym typeface="Roboto Medium"/>
              </a:rPr>
              <a:t>Comment pouvons nous l’aider ?</a:t>
            </a:r>
            <a:endParaRPr sz="900">
              <a:solidFill>
                <a:srgbClr val="FA66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6" name="Google Shape;36;p2"/>
          <p:cNvSpPr txBox="1"/>
          <p:nvPr/>
        </p:nvSpPr>
        <p:spPr>
          <a:xfrm>
            <a:off x="6467165" y="3383492"/>
            <a:ext cx="2678700" cy="2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FA6600"/>
                </a:solidFill>
                <a:latin typeface="Roboto Medium"/>
                <a:ea typeface="Roboto Medium"/>
                <a:cs typeface="Roboto Medium"/>
                <a:sym typeface="Roboto Medium"/>
              </a:rPr>
              <a:t>Objections récurrentes </a:t>
            </a:r>
            <a:r>
              <a:rPr lang="fr" sz="900">
                <a:solidFill>
                  <a:srgbClr val="FA6600"/>
                </a:solidFill>
                <a:latin typeface="Roboto Light"/>
                <a:ea typeface="Roboto Light"/>
                <a:cs typeface="Roboto Light"/>
                <a:sym typeface="Roboto Light"/>
              </a:rPr>
              <a:t>(pourquoi ne pas acheter)</a:t>
            </a:r>
            <a:endParaRPr sz="900">
              <a:solidFill>
                <a:srgbClr val="FA66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7" name="Google Shape;37;p2"/>
          <p:cNvSpPr txBox="1"/>
          <p:nvPr/>
        </p:nvSpPr>
        <p:spPr>
          <a:xfrm>
            <a:off x="1938665" y="4462656"/>
            <a:ext cx="26631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FA6600"/>
                </a:solidFill>
                <a:latin typeface="Roboto Medium"/>
                <a:ea typeface="Roboto Medium"/>
                <a:cs typeface="Roboto Medium"/>
                <a:sym typeface="Roboto Medium"/>
              </a:rPr>
              <a:t>Sources d’information et types de format</a:t>
            </a:r>
            <a:endParaRPr sz="900">
              <a:solidFill>
                <a:srgbClr val="FA66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8" name="Google Shape;38;p2"/>
          <p:cNvSpPr txBox="1"/>
          <p:nvPr/>
        </p:nvSpPr>
        <p:spPr>
          <a:xfrm>
            <a:off x="6467175" y="4729126"/>
            <a:ext cx="1591200" cy="2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FA6600"/>
                </a:solidFill>
                <a:latin typeface="Roboto Medium"/>
                <a:ea typeface="Roboto Medium"/>
                <a:cs typeface="Roboto Medium"/>
                <a:sym typeface="Roboto Medium"/>
              </a:rPr>
              <a:t>Canaux de communication </a:t>
            </a:r>
            <a:endParaRPr sz="900">
              <a:solidFill>
                <a:srgbClr val="FA66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9" name="Google Shape;39;p2"/>
          <p:cNvSpPr txBox="1"/>
          <p:nvPr/>
        </p:nvSpPr>
        <p:spPr>
          <a:xfrm>
            <a:off x="4700730" y="4415328"/>
            <a:ext cx="11889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FA6600"/>
                </a:solidFill>
                <a:latin typeface="Roboto Medium"/>
                <a:ea typeface="Roboto Medium"/>
                <a:cs typeface="Roboto Medium"/>
                <a:sym typeface="Roboto Medium"/>
              </a:rPr>
              <a:t>Marques</a:t>
            </a:r>
            <a:endParaRPr sz="900">
              <a:solidFill>
                <a:srgbClr val="FA66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0" name="Google Shape;40;p2"/>
          <p:cNvSpPr txBox="1"/>
          <p:nvPr/>
        </p:nvSpPr>
        <p:spPr>
          <a:xfrm>
            <a:off x="4700730" y="844075"/>
            <a:ext cx="11889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>
                <a:solidFill>
                  <a:srgbClr val="FA6600"/>
                </a:solidFill>
                <a:latin typeface="Roboto"/>
                <a:ea typeface="Roboto"/>
                <a:cs typeface="Roboto"/>
                <a:sym typeface="Roboto"/>
              </a:rPr>
              <a:t>Keywords</a:t>
            </a:r>
            <a:endParaRPr sz="900" b="1">
              <a:solidFill>
                <a:srgbClr val="FA66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2"/>
          <p:cNvSpPr txBox="1"/>
          <p:nvPr/>
        </p:nvSpPr>
        <p:spPr>
          <a:xfrm>
            <a:off x="4700730" y="2835132"/>
            <a:ext cx="11889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Elevator pitch</a:t>
            </a:r>
            <a:endParaRPr sz="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42" name="Google Shape;42;p2"/>
          <p:cNvCxnSpPr/>
          <p:nvPr/>
        </p:nvCxnSpPr>
        <p:spPr>
          <a:xfrm>
            <a:off x="2025314" y="455545"/>
            <a:ext cx="0" cy="3387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3" name="Google Shape;4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8498"/>
            <a:ext cx="9144000" cy="37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25" y="-59204"/>
            <a:ext cx="500176" cy="45177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"/>
          <p:cNvSpPr txBox="1"/>
          <p:nvPr/>
        </p:nvSpPr>
        <p:spPr>
          <a:xfrm>
            <a:off x="543595" y="-67714"/>
            <a:ext cx="17166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CONTENT MARKETING</a:t>
            </a:r>
            <a:endParaRPr sz="10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6" name="Google Shape;46;p2"/>
          <p:cNvSpPr txBox="1"/>
          <p:nvPr/>
        </p:nvSpPr>
        <p:spPr>
          <a:xfrm>
            <a:off x="543602" y="83728"/>
            <a:ext cx="2475600" cy="2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Modèle De Persona</a:t>
            </a:r>
            <a:endParaRPr sz="10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7" name="Google Shape;47;p2"/>
          <p:cNvCxnSpPr/>
          <p:nvPr/>
        </p:nvCxnSpPr>
        <p:spPr>
          <a:xfrm>
            <a:off x="548975" y="44754"/>
            <a:ext cx="0" cy="2715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8" name="Google Shape;48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774703"/>
            <a:ext cx="9144002" cy="165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">
  <p:cSld name="TITLE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/>
          <p:nvPr/>
        </p:nvSpPr>
        <p:spPr>
          <a:xfrm>
            <a:off x="-7625" y="288025"/>
            <a:ext cx="9156000" cy="552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Google Shape;5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4404" y="1125734"/>
            <a:ext cx="848441" cy="848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42799">
            <a:off x="1052035" y="1139627"/>
            <a:ext cx="873187" cy="837834"/>
          </a:xfrm>
          <a:prstGeom prst="rect">
            <a:avLst/>
          </a:prstGeom>
          <a:noFill/>
          <a:ln>
            <a:noFill/>
          </a:ln>
          <a:effectLst>
            <a:outerShdw blurRad="100013" dist="9525" dir="1680000" algn="bl" rotWithShape="0">
              <a:srgbClr val="000000">
                <a:alpha val="55000"/>
              </a:srgbClr>
            </a:outerShdw>
          </a:effectLst>
        </p:spPr>
      </p:pic>
      <p:pic>
        <p:nvPicPr>
          <p:cNvPr id="53" name="Google Shape;5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38829" y="1125734"/>
            <a:ext cx="848442" cy="848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56041">
            <a:off x="5026460" y="1113846"/>
            <a:ext cx="873187" cy="837834"/>
          </a:xfrm>
          <a:prstGeom prst="rect">
            <a:avLst/>
          </a:prstGeom>
          <a:noFill/>
          <a:ln>
            <a:noFill/>
          </a:ln>
          <a:effectLst>
            <a:outerShdw blurRad="100013" dist="9525" dir="1680000" algn="bl" rotWithShape="0">
              <a:srgbClr val="000000">
                <a:alpha val="55000"/>
              </a:srgbClr>
            </a:outerShdw>
          </a:effectLst>
        </p:spPr>
      </p:pic>
      <p:pic>
        <p:nvPicPr>
          <p:cNvPr id="55" name="Google Shape;5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4404" y="3585859"/>
            <a:ext cx="848441" cy="848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003557">
            <a:off x="1043441" y="3582564"/>
            <a:ext cx="873187" cy="837834"/>
          </a:xfrm>
          <a:prstGeom prst="rect">
            <a:avLst/>
          </a:prstGeom>
          <a:noFill/>
          <a:ln>
            <a:noFill/>
          </a:ln>
          <a:effectLst>
            <a:outerShdw blurRad="100013" dist="9525" dir="1680000" algn="bl" rotWithShape="0">
              <a:srgbClr val="000000">
                <a:alpha val="55000"/>
              </a:srgbClr>
            </a:outerShdw>
          </a:effectLst>
        </p:spPr>
      </p:pic>
      <p:pic>
        <p:nvPicPr>
          <p:cNvPr id="57" name="Google Shape;5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38829" y="3585859"/>
            <a:ext cx="848442" cy="848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023890">
            <a:off x="5035054" y="3582564"/>
            <a:ext cx="873187" cy="837834"/>
          </a:xfrm>
          <a:prstGeom prst="rect">
            <a:avLst/>
          </a:prstGeom>
          <a:noFill/>
          <a:ln>
            <a:noFill/>
          </a:ln>
          <a:effectLst>
            <a:outerShdw blurRad="100013" dist="9525" dir="1680000" algn="bl" rotWithShape="0">
              <a:srgbClr val="000000">
                <a:alpha val="55000"/>
              </a:srgbClr>
            </a:outerShdw>
          </a:effectLst>
        </p:spPr>
      </p:pic>
      <p:pic>
        <p:nvPicPr>
          <p:cNvPr id="59" name="Google Shape;5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8" y="-6600"/>
            <a:ext cx="9144000" cy="3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25" y="-59204"/>
            <a:ext cx="500176" cy="4517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"/>
          <p:cNvSpPr txBox="1"/>
          <p:nvPr/>
        </p:nvSpPr>
        <p:spPr>
          <a:xfrm>
            <a:off x="543595" y="-67714"/>
            <a:ext cx="17166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CONTENT MARKETING</a:t>
            </a:r>
            <a:endParaRPr sz="10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2" name="Google Shape;62;p3"/>
          <p:cNvSpPr txBox="1"/>
          <p:nvPr/>
        </p:nvSpPr>
        <p:spPr>
          <a:xfrm>
            <a:off x="543602" y="83728"/>
            <a:ext cx="2475600" cy="2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Modèle De Persona</a:t>
            </a:r>
            <a:endParaRPr sz="10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63" name="Google Shape;63;p3"/>
          <p:cNvCxnSpPr/>
          <p:nvPr/>
        </p:nvCxnSpPr>
        <p:spPr>
          <a:xfrm>
            <a:off x="548975" y="44754"/>
            <a:ext cx="0" cy="2715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eu" type="secHead">
  <p:cSld name="SECTION_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/>
          <p:nvPr/>
        </p:nvSpPr>
        <p:spPr>
          <a:xfrm>
            <a:off x="4706881" y="878758"/>
            <a:ext cx="1639500" cy="1980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1842775" y="366460"/>
            <a:ext cx="7301100" cy="50490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105525" y="1467575"/>
            <a:ext cx="1591200" cy="649200"/>
          </a:xfrm>
          <a:prstGeom prst="rect">
            <a:avLst/>
          </a:prstGeom>
          <a:solidFill>
            <a:srgbClr val="FA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714" y="2171692"/>
            <a:ext cx="141707" cy="17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8807" y="1189984"/>
            <a:ext cx="848441" cy="84843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4"/>
          <p:cNvSpPr txBox="1"/>
          <p:nvPr/>
        </p:nvSpPr>
        <p:spPr>
          <a:xfrm>
            <a:off x="6314775" y="859068"/>
            <a:ext cx="2275500" cy="2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282828"/>
                </a:solidFill>
                <a:highlight>
                  <a:srgbClr val="FFFFFF"/>
                </a:highlight>
                <a:latin typeface="Roboto Medium"/>
                <a:ea typeface="Roboto Medium"/>
                <a:cs typeface="Roboto Medium"/>
                <a:sym typeface="Roboto Medium"/>
              </a:rPr>
              <a:t>Profile DISC</a:t>
            </a:r>
            <a:endParaRPr sz="900">
              <a:solidFill>
                <a:srgbClr val="28282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2700250" y="1166850"/>
            <a:ext cx="1859100" cy="107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</a:t>
            </a: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2700250" y="1366497"/>
            <a:ext cx="1859100" cy="107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2700250" y="1562025"/>
            <a:ext cx="1859100" cy="107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 txBox="1"/>
          <p:nvPr/>
        </p:nvSpPr>
        <p:spPr>
          <a:xfrm>
            <a:off x="1836444" y="852293"/>
            <a:ext cx="24819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282828"/>
                </a:solidFill>
                <a:latin typeface="Roboto Medium"/>
                <a:ea typeface="Roboto Medium"/>
                <a:cs typeface="Roboto Medium"/>
                <a:sym typeface="Roboto Medium"/>
              </a:rPr>
              <a:t>Critères importants </a:t>
            </a:r>
            <a:endParaRPr sz="900">
              <a:solidFill>
                <a:srgbClr val="28282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5" name="Google Shape;75;p4"/>
          <p:cNvSpPr txBox="1"/>
          <p:nvPr/>
        </p:nvSpPr>
        <p:spPr>
          <a:xfrm>
            <a:off x="1848975" y="1064661"/>
            <a:ext cx="920100" cy="2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>
                <a:solidFill>
                  <a:srgbClr val="282828"/>
                </a:solidFill>
                <a:latin typeface="Roboto Light"/>
                <a:ea typeface="Roboto Light"/>
                <a:cs typeface="Roboto Light"/>
                <a:sym typeface="Roboto Light"/>
              </a:rPr>
              <a:t>Décisionnaire</a:t>
            </a:r>
            <a:endParaRPr sz="800">
              <a:solidFill>
                <a:srgbClr val="28282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6" name="Google Shape;76;p4"/>
          <p:cNvSpPr txBox="1"/>
          <p:nvPr/>
        </p:nvSpPr>
        <p:spPr>
          <a:xfrm>
            <a:off x="1848975" y="1254035"/>
            <a:ext cx="827700" cy="2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282828"/>
                </a:solidFill>
                <a:latin typeface="Roboto Light"/>
                <a:ea typeface="Roboto Light"/>
                <a:cs typeface="Roboto Light"/>
                <a:sym typeface="Roboto Light"/>
              </a:rPr>
              <a:t>Disponible</a:t>
            </a:r>
            <a:r>
              <a:rPr lang="fr" sz="800">
                <a:solidFill>
                  <a:srgbClr val="0B008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800">
              <a:solidFill>
                <a:srgbClr val="0B008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7" name="Google Shape;77;p4"/>
          <p:cNvSpPr txBox="1"/>
          <p:nvPr/>
        </p:nvSpPr>
        <p:spPr>
          <a:xfrm>
            <a:off x="1848976" y="1453814"/>
            <a:ext cx="827700" cy="2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0B0080"/>
                </a:solidFill>
                <a:latin typeface="Roboto Light"/>
                <a:ea typeface="Roboto Light"/>
                <a:cs typeface="Roboto Light"/>
                <a:sym typeface="Roboto Light"/>
              </a:rPr>
              <a:t>Ouvert </a:t>
            </a:r>
            <a:endParaRPr sz="800">
              <a:solidFill>
                <a:srgbClr val="0B008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78" name="Google Shape;78;p4"/>
          <p:cNvCxnSpPr/>
          <p:nvPr/>
        </p:nvCxnSpPr>
        <p:spPr>
          <a:xfrm>
            <a:off x="7349811" y="1204000"/>
            <a:ext cx="0" cy="748500"/>
          </a:xfrm>
          <a:prstGeom prst="straightConnector1">
            <a:avLst/>
          </a:prstGeom>
          <a:noFill/>
          <a:ln w="19050" cap="flat" cmpd="sng">
            <a:solidFill>
              <a:srgbClr val="F5F5F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" name="Google Shape;79;p4"/>
          <p:cNvCxnSpPr/>
          <p:nvPr/>
        </p:nvCxnSpPr>
        <p:spPr>
          <a:xfrm>
            <a:off x="1938665" y="3148752"/>
            <a:ext cx="26631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" name="Google Shape;80;p4"/>
          <p:cNvSpPr/>
          <p:nvPr/>
        </p:nvSpPr>
        <p:spPr>
          <a:xfrm>
            <a:off x="4706880" y="4334603"/>
            <a:ext cx="1639500" cy="1380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" name="Google Shape;81;p4"/>
          <p:cNvCxnSpPr/>
          <p:nvPr/>
        </p:nvCxnSpPr>
        <p:spPr>
          <a:xfrm>
            <a:off x="1938665" y="1822325"/>
            <a:ext cx="26631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4"/>
          <p:cNvCxnSpPr/>
          <p:nvPr/>
        </p:nvCxnSpPr>
        <p:spPr>
          <a:xfrm>
            <a:off x="1938665" y="4500515"/>
            <a:ext cx="26631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4"/>
          <p:cNvCxnSpPr/>
          <p:nvPr/>
        </p:nvCxnSpPr>
        <p:spPr>
          <a:xfrm>
            <a:off x="6467175" y="4776415"/>
            <a:ext cx="25959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4"/>
          <p:cNvCxnSpPr/>
          <p:nvPr/>
        </p:nvCxnSpPr>
        <p:spPr>
          <a:xfrm>
            <a:off x="6467175" y="3435965"/>
            <a:ext cx="25959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4"/>
          <p:cNvCxnSpPr/>
          <p:nvPr/>
        </p:nvCxnSpPr>
        <p:spPr>
          <a:xfrm>
            <a:off x="6436385" y="2130815"/>
            <a:ext cx="25959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4"/>
          <p:cNvCxnSpPr/>
          <p:nvPr/>
        </p:nvCxnSpPr>
        <p:spPr>
          <a:xfrm rot="10800000">
            <a:off x="1847599" y="362050"/>
            <a:ext cx="0" cy="260100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4"/>
          <p:cNvSpPr/>
          <p:nvPr/>
        </p:nvSpPr>
        <p:spPr>
          <a:xfrm>
            <a:off x="-8326" y="2940900"/>
            <a:ext cx="1859100" cy="277410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8" name="Google Shape;88;p4"/>
          <p:cNvCxnSpPr/>
          <p:nvPr/>
        </p:nvCxnSpPr>
        <p:spPr>
          <a:xfrm>
            <a:off x="121075" y="4508761"/>
            <a:ext cx="1513800" cy="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89;p4"/>
          <p:cNvCxnSpPr/>
          <p:nvPr/>
        </p:nvCxnSpPr>
        <p:spPr>
          <a:xfrm>
            <a:off x="121075" y="5185708"/>
            <a:ext cx="1513800" cy="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Google Shape;90;p4"/>
          <p:cNvSpPr txBox="1"/>
          <p:nvPr/>
        </p:nvSpPr>
        <p:spPr>
          <a:xfrm>
            <a:off x="1938665" y="1777194"/>
            <a:ext cx="24756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2BB5E3"/>
                </a:solidFill>
                <a:latin typeface="Roboto Medium"/>
                <a:ea typeface="Roboto Medium"/>
                <a:cs typeface="Roboto Medium"/>
                <a:sym typeface="Roboto Medium"/>
              </a:rPr>
              <a:t>Objectifs </a:t>
            </a:r>
            <a:r>
              <a:rPr lang="fr" sz="900">
                <a:solidFill>
                  <a:srgbClr val="2BB5E3"/>
                </a:solidFill>
                <a:latin typeface="Roboto Light"/>
                <a:ea typeface="Roboto Light"/>
                <a:cs typeface="Roboto Light"/>
                <a:sym typeface="Roboto Light"/>
              </a:rPr>
              <a:t>(principales et secondaires)</a:t>
            </a:r>
            <a:endParaRPr sz="900">
              <a:solidFill>
                <a:srgbClr val="2BB5E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1938675" y="3111270"/>
            <a:ext cx="25665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2BB5E3"/>
                </a:solidFill>
                <a:latin typeface="Roboto Medium"/>
                <a:ea typeface="Roboto Medium"/>
                <a:cs typeface="Roboto Medium"/>
                <a:sym typeface="Roboto Medium"/>
              </a:rPr>
              <a:t>Problématiques </a:t>
            </a:r>
            <a:r>
              <a:rPr lang="fr" sz="900">
                <a:solidFill>
                  <a:srgbClr val="2BB5E3"/>
                </a:solidFill>
                <a:latin typeface="Roboto Light"/>
                <a:ea typeface="Roboto Light"/>
                <a:cs typeface="Roboto Light"/>
                <a:sym typeface="Roboto Light"/>
              </a:rPr>
              <a:t>(principales et secondaires)</a:t>
            </a:r>
            <a:endParaRPr sz="900">
              <a:solidFill>
                <a:srgbClr val="2BB5E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2" name="Google Shape;92;p4"/>
          <p:cNvSpPr txBox="1"/>
          <p:nvPr/>
        </p:nvSpPr>
        <p:spPr>
          <a:xfrm>
            <a:off x="6434200" y="2091021"/>
            <a:ext cx="19533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2BB5E3"/>
                </a:solidFill>
                <a:latin typeface="Roboto Medium"/>
                <a:ea typeface="Roboto Medium"/>
                <a:cs typeface="Roboto Medium"/>
                <a:sym typeface="Roboto Medium"/>
              </a:rPr>
              <a:t>Comment pouvons nous l’aider ?</a:t>
            </a:r>
            <a:endParaRPr sz="900">
              <a:solidFill>
                <a:srgbClr val="2BB5E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3" name="Google Shape;93;p4"/>
          <p:cNvSpPr txBox="1"/>
          <p:nvPr/>
        </p:nvSpPr>
        <p:spPr>
          <a:xfrm>
            <a:off x="6467165" y="3383367"/>
            <a:ext cx="2678700" cy="2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2BB5E3"/>
                </a:solidFill>
                <a:latin typeface="Roboto Medium"/>
                <a:ea typeface="Roboto Medium"/>
                <a:cs typeface="Roboto Medium"/>
                <a:sym typeface="Roboto Medium"/>
              </a:rPr>
              <a:t>Objections récurrentes </a:t>
            </a:r>
            <a:r>
              <a:rPr lang="fr" sz="900">
                <a:solidFill>
                  <a:srgbClr val="2BB5E3"/>
                </a:solidFill>
                <a:latin typeface="Roboto Light"/>
                <a:ea typeface="Roboto Light"/>
                <a:cs typeface="Roboto Light"/>
                <a:sym typeface="Roboto Light"/>
              </a:rPr>
              <a:t>(pourquoi ne pas acheter)</a:t>
            </a:r>
            <a:endParaRPr sz="900">
              <a:solidFill>
                <a:srgbClr val="2BB5E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1938665" y="4465281"/>
            <a:ext cx="26631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2BB5E3"/>
                </a:solidFill>
                <a:latin typeface="Roboto Medium"/>
                <a:ea typeface="Roboto Medium"/>
                <a:cs typeface="Roboto Medium"/>
                <a:sym typeface="Roboto Medium"/>
              </a:rPr>
              <a:t>Sources d’information et types de format</a:t>
            </a:r>
            <a:endParaRPr sz="900">
              <a:solidFill>
                <a:srgbClr val="2BB5E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6467175" y="4729126"/>
            <a:ext cx="1591200" cy="2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2BB5E3"/>
                </a:solidFill>
                <a:latin typeface="Roboto Medium"/>
                <a:ea typeface="Roboto Medium"/>
                <a:cs typeface="Roboto Medium"/>
                <a:sym typeface="Roboto Medium"/>
              </a:rPr>
              <a:t>Canaux de communication </a:t>
            </a:r>
            <a:endParaRPr sz="900">
              <a:solidFill>
                <a:srgbClr val="2BB5E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6" name="Google Shape;96;p4"/>
          <p:cNvSpPr txBox="1"/>
          <p:nvPr/>
        </p:nvSpPr>
        <p:spPr>
          <a:xfrm>
            <a:off x="4700730" y="4415328"/>
            <a:ext cx="11889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2BB5E3"/>
                </a:solidFill>
                <a:latin typeface="Roboto Medium"/>
                <a:ea typeface="Roboto Medium"/>
                <a:cs typeface="Roboto Medium"/>
                <a:sym typeface="Roboto Medium"/>
              </a:rPr>
              <a:t>Marques</a:t>
            </a:r>
            <a:endParaRPr sz="900">
              <a:solidFill>
                <a:srgbClr val="2BB5E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7" name="Google Shape;97;p4"/>
          <p:cNvSpPr txBox="1"/>
          <p:nvPr/>
        </p:nvSpPr>
        <p:spPr>
          <a:xfrm>
            <a:off x="4700730" y="844075"/>
            <a:ext cx="11889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>
                <a:solidFill>
                  <a:srgbClr val="2BB5E3"/>
                </a:solidFill>
                <a:latin typeface="Roboto"/>
                <a:ea typeface="Roboto"/>
                <a:cs typeface="Roboto"/>
                <a:sym typeface="Roboto"/>
              </a:rPr>
              <a:t>Keywords</a:t>
            </a:r>
            <a:endParaRPr sz="900" b="1">
              <a:solidFill>
                <a:srgbClr val="2BB5E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4711100" y="2859350"/>
            <a:ext cx="1639500" cy="1556100"/>
          </a:xfrm>
          <a:prstGeom prst="rect">
            <a:avLst/>
          </a:prstGeom>
          <a:solidFill>
            <a:srgbClr val="2BB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 txBox="1"/>
          <p:nvPr/>
        </p:nvSpPr>
        <p:spPr>
          <a:xfrm>
            <a:off x="4700730" y="2835132"/>
            <a:ext cx="11889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Elevator pitch</a:t>
            </a:r>
            <a:endParaRPr sz="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100" name="Google Shape;100;p4"/>
          <p:cNvCxnSpPr/>
          <p:nvPr/>
        </p:nvCxnSpPr>
        <p:spPr>
          <a:xfrm>
            <a:off x="2025314" y="455545"/>
            <a:ext cx="0" cy="3387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1" name="Google Shape;10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8" y="-6600"/>
            <a:ext cx="9144000" cy="3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25" y="-59204"/>
            <a:ext cx="500176" cy="45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"/>
          <p:cNvSpPr txBox="1"/>
          <p:nvPr/>
        </p:nvSpPr>
        <p:spPr>
          <a:xfrm>
            <a:off x="543595" y="-67714"/>
            <a:ext cx="17166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CONTENT MARKETING</a:t>
            </a:r>
            <a:endParaRPr sz="10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543602" y="83728"/>
            <a:ext cx="2475600" cy="2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Modèle De Persona</a:t>
            </a:r>
            <a:endParaRPr sz="10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05" name="Google Shape;105;p4"/>
          <p:cNvCxnSpPr/>
          <p:nvPr/>
        </p:nvCxnSpPr>
        <p:spPr>
          <a:xfrm>
            <a:off x="548975" y="44754"/>
            <a:ext cx="0" cy="2715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personnalisée 1">
  <p:cSld name="CUSTOM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9" cy="5714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7"/>
          <p:cNvPicPr preferRelativeResize="0"/>
          <p:nvPr/>
        </p:nvPicPr>
        <p:blipFill rotWithShape="1">
          <a:blip r:embed="rId3">
            <a:alphaModFix/>
          </a:blip>
          <a:srcRect t="8807" b="8799"/>
          <a:stretch/>
        </p:blipFill>
        <p:spPr>
          <a:xfrm>
            <a:off x="-5500" y="361371"/>
            <a:ext cx="1850975" cy="1525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7"/>
          <p:cNvSpPr txBox="1"/>
          <p:nvPr/>
        </p:nvSpPr>
        <p:spPr>
          <a:xfrm>
            <a:off x="1994064" y="383027"/>
            <a:ext cx="68400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F5F5FA"/>
                </a:solidFill>
                <a:latin typeface="Roboto"/>
                <a:ea typeface="Roboto"/>
                <a:cs typeface="Roboto"/>
                <a:sym typeface="Roboto"/>
              </a:rPr>
              <a:t>Prénom</a:t>
            </a:r>
            <a:endParaRPr>
              <a:solidFill>
                <a:srgbClr val="F5F5F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8" name="Google Shape;118;p7"/>
          <p:cNvSpPr txBox="1"/>
          <p:nvPr/>
        </p:nvSpPr>
        <p:spPr>
          <a:xfrm>
            <a:off x="1995442" y="552867"/>
            <a:ext cx="53130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Rôle</a:t>
            </a:r>
            <a:endParaRPr sz="11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9" name="Google Shape;119;p7"/>
          <p:cNvSpPr/>
          <p:nvPr/>
        </p:nvSpPr>
        <p:spPr>
          <a:xfrm>
            <a:off x="4792225" y="1150200"/>
            <a:ext cx="711300" cy="191700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Keyword 1</a:t>
            </a:r>
            <a:endParaRPr sz="7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20" name="Google Shape;12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936185">
            <a:off x="6400350" y="1183709"/>
            <a:ext cx="873187" cy="837834"/>
          </a:xfrm>
          <a:prstGeom prst="rect">
            <a:avLst/>
          </a:prstGeom>
          <a:noFill/>
          <a:ln>
            <a:noFill/>
          </a:ln>
          <a:effectLst>
            <a:outerShdw blurRad="100013" dist="9525" dir="1680000" algn="bl" rotWithShape="0">
              <a:srgbClr val="000000">
                <a:alpha val="55000"/>
              </a:srgbClr>
            </a:outerShdw>
          </a:effectLst>
        </p:spPr>
      </p:pic>
      <p:sp>
        <p:nvSpPr>
          <p:cNvPr id="121" name="Google Shape;121;p7"/>
          <p:cNvSpPr/>
          <p:nvPr/>
        </p:nvSpPr>
        <p:spPr>
          <a:xfrm>
            <a:off x="105525" y="1467575"/>
            <a:ext cx="1591200" cy="649200"/>
          </a:xfrm>
          <a:prstGeom prst="rect">
            <a:avLst/>
          </a:prstGeom>
          <a:solidFill>
            <a:srgbClr val="FA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"/>
          <p:cNvSpPr txBox="1"/>
          <p:nvPr/>
        </p:nvSpPr>
        <p:spPr>
          <a:xfrm>
            <a:off x="187525" y="1524476"/>
            <a:ext cx="1380900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Sexe</a:t>
            </a:r>
            <a:endParaRPr sz="700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Âge</a:t>
            </a:r>
            <a:endParaRPr sz="700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Revenu</a:t>
            </a:r>
            <a:endParaRPr sz="700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Situation maritale</a:t>
            </a:r>
            <a:endParaRPr sz="700" i="1">
              <a:solidFill>
                <a:srgbClr val="FFFFFF"/>
              </a:solidFill>
            </a:endParaRPr>
          </a:p>
        </p:txBody>
      </p:sp>
      <p:sp>
        <p:nvSpPr>
          <p:cNvPr id="123" name="Google Shape;123;p7"/>
          <p:cNvSpPr txBox="1"/>
          <p:nvPr/>
        </p:nvSpPr>
        <p:spPr>
          <a:xfrm>
            <a:off x="4261" y="3058500"/>
            <a:ext cx="1818600" cy="1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700" i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Rapide résumé  de ce persona.</a:t>
            </a:r>
            <a:endParaRPr sz="700" i="1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4" name="Google Shape;124;p7"/>
          <p:cNvSpPr txBox="1"/>
          <p:nvPr/>
        </p:nvSpPr>
        <p:spPr>
          <a:xfrm>
            <a:off x="-5375" y="4509150"/>
            <a:ext cx="18510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700" i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Traits de personnalité prépondérants.</a:t>
            </a:r>
            <a:endParaRPr sz="700" i="1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5" name="Google Shape;125;p7"/>
          <p:cNvSpPr txBox="1"/>
          <p:nvPr/>
        </p:nvSpPr>
        <p:spPr>
          <a:xfrm>
            <a:off x="-5400" y="5293425"/>
            <a:ext cx="18510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700" i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Formation/Parcours.</a:t>
            </a:r>
            <a:endParaRPr sz="700" i="1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6" name="Google Shape;126;p7"/>
          <p:cNvSpPr txBox="1"/>
          <p:nvPr/>
        </p:nvSpPr>
        <p:spPr>
          <a:xfrm>
            <a:off x="7349793" y="1108150"/>
            <a:ext cx="12516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6AA84F"/>
                </a:solidFill>
                <a:highlight>
                  <a:srgbClr val="FFFFFF"/>
                </a:highlight>
                <a:latin typeface="Roboto Medium"/>
                <a:ea typeface="Roboto Medium"/>
                <a:cs typeface="Roboto Medium"/>
                <a:sym typeface="Roboto Medium"/>
              </a:rPr>
              <a:t>Stable</a:t>
            </a:r>
            <a:endParaRPr sz="900">
              <a:solidFill>
                <a:srgbClr val="6AA84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7" name="Google Shape;127;p7"/>
          <p:cNvSpPr txBox="1"/>
          <p:nvPr/>
        </p:nvSpPr>
        <p:spPr>
          <a:xfrm>
            <a:off x="7357906" y="1353000"/>
            <a:ext cx="17436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666666"/>
                </a:solidFill>
                <a:highlight>
                  <a:srgbClr val="FFFFFF"/>
                </a:highlight>
                <a:latin typeface="Roboto Light"/>
                <a:ea typeface="Roboto Light"/>
                <a:cs typeface="Roboto Light"/>
                <a:sym typeface="Roboto Light"/>
              </a:rPr>
              <a:t>Apprécie la cohérence. Il s'applique à être sérieux et fiable. Il ne répond pas facilement à l’ambiguïté ou à une structure impersonnelle.</a:t>
            </a:r>
            <a:endParaRPr sz="7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1938676" y="2058425"/>
            <a:ext cx="2663100" cy="10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1425" bIns="900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 Light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Objectif 1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Objectif 2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Objectif 3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7"/>
          <p:cNvSpPr txBox="1"/>
          <p:nvPr/>
        </p:nvSpPr>
        <p:spPr>
          <a:xfrm>
            <a:off x="6467175" y="2369638"/>
            <a:ext cx="25665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1425" bIns="900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Solution 1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Solution 2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Solution 3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7"/>
          <p:cNvSpPr txBox="1"/>
          <p:nvPr/>
        </p:nvSpPr>
        <p:spPr>
          <a:xfrm>
            <a:off x="1938675" y="3394325"/>
            <a:ext cx="2685600" cy="9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1425" bIns="900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Problématique 1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Problématique 2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Problématique 3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7"/>
          <p:cNvSpPr txBox="1"/>
          <p:nvPr/>
        </p:nvSpPr>
        <p:spPr>
          <a:xfrm>
            <a:off x="6467175" y="3691373"/>
            <a:ext cx="2663100" cy="10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1425" bIns="900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Objection 1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Objection 2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Objection 3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1938675" y="4765350"/>
            <a:ext cx="27537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1425" bIns="900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Source 1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Source 2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Source 3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7"/>
          <p:cNvSpPr txBox="1"/>
          <p:nvPr/>
        </p:nvSpPr>
        <p:spPr>
          <a:xfrm>
            <a:off x="6467175" y="5138605"/>
            <a:ext cx="27537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1425" bIns="90000" anchor="t" anchorCtr="0">
            <a:noAutofit/>
          </a:bodyPr>
          <a:lstStyle/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Canal 1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Canal 2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Canal 3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7"/>
          <p:cNvSpPr txBox="1"/>
          <p:nvPr/>
        </p:nvSpPr>
        <p:spPr>
          <a:xfrm>
            <a:off x="4717975" y="3181222"/>
            <a:ext cx="1639500" cy="10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1425" bIns="900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 i="1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Elevator pitch</a:t>
            </a:r>
            <a:endParaRPr sz="700" i="1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2700250" y="1166850"/>
            <a:ext cx="1022100" cy="107100"/>
          </a:xfrm>
          <a:prstGeom prst="rect">
            <a:avLst/>
          </a:prstGeom>
          <a:gradFill>
            <a:gsLst>
              <a:gs pos="0">
                <a:srgbClr val="FA6600"/>
              </a:gs>
              <a:gs pos="100000">
                <a:srgbClr val="E619A7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</a:t>
            </a:r>
            <a:endParaRPr/>
          </a:p>
        </p:txBody>
      </p:sp>
      <p:sp>
        <p:nvSpPr>
          <p:cNvPr id="136" name="Google Shape;136;p7"/>
          <p:cNvSpPr/>
          <p:nvPr/>
        </p:nvSpPr>
        <p:spPr>
          <a:xfrm>
            <a:off x="2700250" y="1366497"/>
            <a:ext cx="1513800" cy="107100"/>
          </a:xfrm>
          <a:prstGeom prst="rect">
            <a:avLst/>
          </a:prstGeom>
          <a:gradFill>
            <a:gsLst>
              <a:gs pos="0">
                <a:srgbClr val="FA6600"/>
              </a:gs>
              <a:gs pos="100000">
                <a:srgbClr val="E619A7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"/>
          <p:cNvSpPr/>
          <p:nvPr/>
        </p:nvSpPr>
        <p:spPr>
          <a:xfrm>
            <a:off x="2700250" y="1562025"/>
            <a:ext cx="1513800" cy="107100"/>
          </a:xfrm>
          <a:prstGeom prst="rect">
            <a:avLst/>
          </a:prstGeom>
          <a:gradFill>
            <a:gsLst>
              <a:gs pos="0">
                <a:srgbClr val="FA6600"/>
              </a:gs>
              <a:gs pos="100000">
                <a:srgbClr val="E619A7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"/>
          <p:cNvSpPr txBox="1"/>
          <p:nvPr/>
        </p:nvSpPr>
        <p:spPr>
          <a:xfrm>
            <a:off x="173201" y="2166900"/>
            <a:ext cx="17436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282828"/>
                </a:solidFill>
                <a:latin typeface="Roboto Medium"/>
                <a:ea typeface="Roboto Medium"/>
                <a:cs typeface="Roboto Medium"/>
                <a:sym typeface="Roboto Medium"/>
              </a:rPr>
              <a:t>Citations fréquentes de ce persona</a:t>
            </a:r>
            <a:endParaRPr sz="600" i="1">
              <a:solidFill>
                <a:srgbClr val="28282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5545177" y="1150200"/>
            <a:ext cx="711300" cy="191700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Keyword 2</a:t>
            </a:r>
            <a:endParaRPr sz="7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4792225" y="1366500"/>
            <a:ext cx="1489800" cy="191700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Keyword 3</a:t>
            </a:r>
            <a:endParaRPr sz="7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4758600" y="4702100"/>
            <a:ext cx="1054200" cy="191700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Logo marque 1</a:t>
            </a:r>
            <a:endParaRPr sz="7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2" name="Google Shape;142;p7"/>
          <p:cNvSpPr/>
          <p:nvPr/>
        </p:nvSpPr>
        <p:spPr>
          <a:xfrm>
            <a:off x="4758600" y="4946900"/>
            <a:ext cx="923100" cy="191700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Logo marque 2</a:t>
            </a:r>
            <a:endParaRPr sz="7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8"/>
          <p:cNvPicPr preferRelativeResize="0"/>
          <p:nvPr/>
        </p:nvPicPr>
        <p:blipFill rotWithShape="1">
          <a:blip r:embed="rId3">
            <a:alphaModFix/>
          </a:blip>
          <a:srcRect t="8807" b="8799"/>
          <a:stretch/>
        </p:blipFill>
        <p:spPr>
          <a:xfrm>
            <a:off x="-5500" y="361371"/>
            <a:ext cx="1850975" cy="152505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8"/>
          <p:cNvSpPr txBox="1"/>
          <p:nvPr/>
        </p:nvSpPr>
        <p:spPr>
          <a:xfrm>
            <a:off x="1994064" y="383027"/>
            <a:ext cx="68400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F5F5FA"/>
                </a:solidFill>
                <a:latin typeface="Roboto"/>
                <a:ea typeface="Roboto"/>
                <a:cs typeface="Roboto"/>
                <a:sym typeface="Roboto"/>
              </a:rPr>
              <a:t>Prénom</a:t>
            </a:r>
            <a:endParaRPr>
              <a:solidFill>
                <a:srgbClr val="F5F5F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1995442" y="552867"/>
            <a:ext cx="53130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Rôle</a:t>
            </a:r>
            <a:endParaRPr sz="11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0" name="Google Shape;150;p8"/>
          <p:cNvSpPr/>
          <p:nvPr/>
        </p:nvSpPr>
        <p:spPr>
          <a:xfrm>
            <a:off x="4792225" y="1150200"/>
            <a:ext cx="711300" cy="191700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Keyword 1</a:t>
            </a:r>
            <a:endParaRPr sz="7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51" name="Google Shape;15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936185">
            <a:off x="6400350" y="1183709"/>
            <a:ext cx="873187" cy="837834"/>
          </a:xfrm>
          <a:prstGeom prst="rect">
            <a:avLst/>
          </a:prstGeom>
          <a:noFill/>
          <a:ln>
            <a:noFill/>
          </a:ln>
          <a:effectLst>
            <a:outerShdw blurRad="100013" dist="9525" dir="1680000" algn="bl" rotWithShape="0">
              <a:srgbClr val="000000">
                <a:alpha val="55000"/>
              </a:srgbClr>
            </a:outerShdw>
          </a:effectLst>
        </p:spPr>
      </p:pic>
      <p:sp>
        <p:nvSpPr>
          <p:cNvPr id="152" name="Google Shape;152;p8"/>
          <p:cNvSpPr/>
          <p:nvPr/>
        </p:nvSpPr>
        <p:spPr>
          <a:xfrm>
            <a:off x="105525" y="1467575"/>
            <a:ext cx="1591200" cy="649200"/>
          </a:xfrm>
          <a:prstGeom prst="rect">
            <a:avLst/>
          </a:prstGeom>
          <a:solidFill>
            <a:srgbClr val="FA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"/>
          <p:cNvSpPr txBox="1"/>
          <p:nvPr/>
        </p:nvSpPr>
        <p:spPr>
          <a:xfrm>
            <a:off x="187525" y="1524476"/>
            <a:ext cx="1380900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Sexe</a:t>
            </a:r>
            <a:endParaRPr sz="700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Âge</a:t>
            </a:r>
            <a:endParaRPr sz="700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Revenu</a:t>
            </a:r>
            <a:endParaRPr sz="700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Situation maritale</a:t>
            </a:r>
            <a:endParaRPr sz="700" i="1">
              <a:solidFill>
                <a:srgbClr val="FFFFFF"/>
              </a:solidFill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4261" y="3058500"/>
            <a:ext cx="1818600" cy="1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700" i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Rapide résumé  de ce persona.</a:t>
            </a:r>
            <a:endParaRPr sz="700" i="1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-5375" y="4509150"/>
            <a:ext cx="18510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700" i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Traits de personnalité prépondérants.</a:t>
            </a:r>
            <a:endParaRPr sz="700" i="1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-5400" y="5293425"/>
            <a:ext cx="18510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700" i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Formation/Parcours.</a:t>
            </a:r>
            <a:endParaRPr sz="700" i="1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7349793" y="1108150"/>
            <a:ext cx="12516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6AA84F"/>
                </a:solidFill>
                <a:highlight>
                  <a:srgbClr val="FFFFFF"/>
                </a:highlight>
                <a:latin typeface="Roboto Medium"/>
                <a:ea typeface="Roboto Medium"/>
                <a:cs typeface="Roboto Medium"/>
                <a:sym typeface="Roboto Medium"/>
              </a:rPr>
              <a:t>Stable</a:t>
            </a:r>
            <a:endParaRPr sz="900">
              <a:solidFill>
                <a:srgbClr val="6AA84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7357906" y="1353000"/>
            <a:ext cx="17436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666666"/>
                </a:solidFill>
                <a:highlight>
                  <a:srgbClr val="FFFFFF"/>
                </a:highlight>
                <a:latin typeface="Roboto Light"/>
                <a:ea typeface="Roboto Light"/>
                <a:cs typeface="Roboto Light"/>
                <a:sym typeface="Roboto Light"/>
              </a:rPr>
              <a:t>Apprécie la cohérence. Il s'applique à être sérieux et fiable. Il ne répond pas facilement à l’ambiguïté ou à une structure impersonnelle.</a:t>
            </a:r>
            <a:endParaRPr sz="7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1938676" y="2058425"/>
            <a:ext cx="2663100" cy="10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1425" bIns="900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 Light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Objectif 1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Objectif 2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Objectif 3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6467175" y="2369638"/>
            <a:ext cx="25665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1425" bIns="90000" anchor="t" anchorCtr="0">
            <a:noAutofit/>
          </a:bodyPr>
          <a:lstStyle/>
          <a:p>
            <a:pPr marL="45720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Solution 1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Solution 2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Solution 3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1938675" y="3394325"/>
            <a:ext cx="26856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1425" bIns="900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Problématique 1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Problématique 2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Problématique 3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6467175" y="3691373"/>
            <a:ext cx="2663100" cy="10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1425" bIns="900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Objection 1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Objection 2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Objection 3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8"/>
          <p:cNvSpPr txBox="1"/>
          <p:nvPr/>
        </p:nvSpPr>
        <p:spPr>
          <a:xfrm>
            <a:off x="1938675" y="4766577"/>
            <a:ext cx="27537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1425" bIns="900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Source 1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Source 2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Source 3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8"/>
          <p:cNvSpPr txBox="1"/>
          <p:nvPr/>
        </p:nvSpPr>
        <p:spPr>
          <a:xfrm>
            <a:off x="6467175" y="5138605"/>
            <a:ext cx="27537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1425" bIns="90000" anchor="t" anchorCtr="0">
            <a:noAutofit/>
          </a:bodyPr>
          <a:lstStyle/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Canal 1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Canal 2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8044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Roboto"/>
              <a:buChar char="●"/>
            </a:pPr>
            <a:r>
              <a:rPr lang="fr" sz="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Canal 3</a:t>
            </a:r>
            <a:endParaRPr sz="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4717975" y="3181222"/>
            <a:ext cx="1639500" cy="10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1425" bIns="900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 i="1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Elevator pitch</a:t>
            </a:r>
            <a:endParaRPr sz="700" i="1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6" name="Google Shape;166;p8"/>
          <p:cNvSpPr/>
          <p:nvPr/>
        </p:nvSpPr>
        <p:spPr>
          <a:xfrm>
            <a:off x="2700250" y="1166850"/>
            <a:ext cx="1022100" cy="107100"/>
          </a:xfrm>
          <a:prstGeom prst="rect">
            <a:avLst/>
          </a:prstGeom>
          <a:gradFill>
            <a:gsLst>
              <a:gs pos="0">
                <a:srgbClr val="2BB5E3"/>
              </a:gs>
              <a:gs pos="100000">
                <a:srgbClr val="31996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</a:t>
            </a:r>
            <a:endParaRPr/>
          </a:p>
        </p:txBody>
      </p:sp>
      <p:sp>
        <p:nvSpPr>
          <p:cNvPr id="167" name="Google Shape;167;p8"/>
          <p:cNvSpPr/>
          <p:nvPr/>
        </p:nvSpPr>
        <p:spPr>
          <a:xfrm>
            <a:off x="2700250" y="1366497"/>
            <a:ext cx="1513800" cy="107100"/>
          </a:xfrm>
          <a:prstGeom prst="rect">
            <a:avLst/>
          </a:prstGeom>
          <a:gradFill>
            <a:gsLst>
              <a:gs pos="0">
                <a:srgbClr val="2BB5E3"/>
              </a:gs>
              <a:gs pos="100000">
                <a:srgbClr val="31996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"/>
          <p:cNvSpPr/>
          <p:nvPr/>
        </p:nvSpPr>
        <p:spPr>
          <a:xfrm>
            <a:off x="2700250" y="1562025"/>
            <a:ext cx="1513800" cy="107100"/>
          </a:xfrm>
          <a:prstGeom prst="rect">
            <a:avLst/>
          </a:prstGeom>
          <a:gradFill>
            <a:gsLst>
              <a:gs pos="0">
                <a:srgbClr val="2BB5E3"/>
              </a:gs>
              <a:gs pos="100000">
                <a:srgbClr val="31996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"/>
          <p:cNvSpPr txBox="1"/>
          <p:nvPr/>
        </p:nvSpPr>
        <p:spPr>
          <a:xfrm>
            <a:off x="173201" y="2166900"/>
            <a:ext cx="17436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282828"/>
                </a:solidFill>
                <a:latin typeface="Roboto Medium"/>
                <a:ea typeface="Roboto Medium"/>
                <a:cs typeface="Roboto Medium"/>
                <a:sym typeface="Roboto Medium"/>
              </a:rPr>
              <a:t>Citations fréquentes de ce persona</a:t>
            </a:r>
            <a:endParaRPr sz="600" i="1">
              <a:solidFill>
                <a:srgbClr val="28282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0" name="Google Shape;170;p8"/>
          <p:cNvSpPr/>
          <p:nvPr/>
        </p:nvSpPr>
        <p:spPr>
          <a:xfrm>
            <a:off x="5545177" y="1150200"/>
            <a:ext cx="711300" cy="191700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Keyword</a:t>
            </a:r>
            <a:r>
              <a:rPr lang="fr" sz="8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 2</a:t>
            </a:r>
            <a:endParaRPr sz="8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4792225" y="1366500"/>
            <a:ext cx="1489800" cy="191700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Keyword</a:t>
            </a:r>
            <a:r>
              <a:rPr lang="fr" sz="8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 3</a:t>
            </a:r>
            <a:endParaRPr sz="8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4758600" y="4702100"/>
            <a:ext cx="1054200" cy="191700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Logo marque 1</a:t>
            </a:r>
            <a:endParaRPr sz="7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3" name="Google Shape;173;p8"/>
          <p:cNvSpPr/>
          <p:nvPr/>
        </p:nvSpPr>
        <p:spPr>
          <a:xfrm>
            <a:off x="4758600" y="4946900"/>
            <a:ext cx="923100" cy="191700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Logo marque 2</a:t>
            </a:r>
            <a:endParaRPr sz="7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/>
          <p:nvPr/>
        </p:nvSpPr>
        <p:spPr>
          <a:xfrm>
            <a:off x="270703" y="482696"/>
            <a:ext cx="10542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282828"/>
                </a:solidFill>
                <a:latin typeface="Roboto"/>
                <a:ea typeface="Roboto"/>
                <a:cs typeface="Roboto"/>
                <a:sym typeface="Roboto"/>
              </a:rPr>
              <a:t>Profil DISC</a:t>
            </a:r>
            <a:endParaRPr>
              <a:solidFill>
                <a:srgbClr val="282828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179" name="Google Shape;179;p9"/>
          <p:cNvCxnSpPr/>
          <p:nvPr/>
        </p:nvCxnSpPr>
        <p:spPr>
          <a:xfrm>
            <a:off x="266425" y="545440"/>
            <a:ext cx="0" cy="171900"/>
          </a:xfrm>
          <a:prstGeom prst="straightConnector1">
            <a:avLst/>
          </a:prstGeom>
          <a:noFill/>
          <a:ln w="38100" cap="flat" cmpd="sng">
            <a:solidFill>
              <a:srgbClr val="28282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" name="Google Shape;180;p9"/>
          <p:cNvSpPr txBox="1"/>
          <p:nvPr/>
        </p:nvSpPr>
        <p:spPr>
          <a:xfrm>
            <a:off x="1967101" y="979275"/>
            <a:ext cx="12516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0000"/>
                </a:solidFill>
                <a:highlight>
                  <a:srgbClr val="FFFFFF"/>
                </a:highlight>
                <a:latin typeface="Roboto Medium"/>
                <a:ea typeface="Roboto Medium"/>
                <a:cs typeface="Roboto Medium"/>
                <a:sym typeface="Roboto Medium"/>
              </a:rPr>
              <a:t>Dominant</a:t>
            </a:r>
            <a:endParaRPr sz="1100">
              <a:solidFill>
                <a:srgbClr val="FF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1975200" y="1224125"/>
            <a:ext cx="20094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666666"/>
                </a:solidFill>
                <a:highlight>
                  <a:srgbClr val="FFFFFF"/>
                </a:highlight>
                <a:latin typeface="Roboto Light"/>
                <a:ea typeface="Roboto Light"/>
                <a:cs typeface="Roboto Light"/>
                <a:sym typeface="Roboto Light"/>
              </a:rPr>
              <a:t>Bourré d’énergie, centré sur l’action. D’un naturel plutôt positif et factuel, parfois agressif, tenace et sait se concentrer sur les résultats.</a:t>
            </a:r>
            <a:endParaRPr sz="9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2165003" y="1963121"/>
            <a:ext cx="18906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8000" rIns="18000" bIns="0" anchor="t" anchorCtr="0">
            <a:noAutofit/>
          </a:bodyPr>
          <a:lstStyle/>
          <a:p>
            <a:pPr marL="28799" marR="0" lvl="0" indent="-101199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Roboto Light"/>
              <a:buChar char="●"/>
            </a:pPr>
            <a:r>
              <a:rPr lang="fr" sz="8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A une vision macro</a:t>
            </a:r>
            <a:endParaRPr sz="8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799" marR="0" lvl="0" indent="-101199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Roboto Light"/>
              <a:buChar char="●"/>
            </a:pPr>
            <a:r>
              <a:rPr lang="fr" sz="8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Est (trop) franc</a:t>
            </a:r>
            <a:endParaRPr sz="8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799" marR="0" lvl="0" indent="-101199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Roboto Light"/>
              <a:buChar char="●"/>
            </a:pPr>
            <a:r>
              <a:rPr lang="fr" sz="8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Accepte les challenges</a:t>
            </a:r>
            <a:endParaRPr sz="8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799" marR="0" lvl="0" indent="-101199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Roboto Light"/>
              <a:buChar char="●"/>
            </a:pPr>
            <a:r>
              <a:rPr lang="fr" sz="8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Va droit au but</a:t>
            </a:r>
            <a:endParaRPr sz="8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799" marR="0" lvl="0" indent="-101199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Roboto Light"/>
              <a:buChar char="●"/>
            </a:pPr>
            <a:r>
              <a:rPr lang="fr" sz="8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Parle fort</a:t>
            </a:r>
            <a:endParaRPr sz="8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799" marR="0" lvl="0" indent="-101199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Roboto Light"/>
              <a:buChar char="●"/>
            </a:pPr>
            <a:r>
              <a:rPr lang="fr" sz="8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N’a pas peur de se tromper</a:t>
            </a:r>
            <a:endParaRPr sz="8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3" name="Google Shape;183;p9"/>
          <p:cNvSpPr txBox="1"/>
          <p:nvPr/>
        </p:nvSpPr>
        <p:spPr>
          <a:xfrm>
            <a:off x="5941526" y="979275"/>
            <a:ext cx="12516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6AA84F"/>
                </a:solidFill>
                <a:highlight>
                  <a:srgbClr val="FFFFFF"/>
                </a:highlight>
                <a:latin typeface="Roboto Medium"/>
                <a:ea typeface="Roboto Medium"/>
                <a:cs typeface="Roboto Medium"/>
                <a:sym typeface="Roboto Medium"/>
              </a:rPr>
              <a:t>Stable</a:t>
            </a:r>
            <a:endParaRPr sz="1100">
              <a:solidFill>
                <a:srgbClr val="6AA84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5949631" y="1224125"/>
            <a:ext cx="20094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666666"/>
                </a:solidFill>
                <a:highlight>
                  <a:srgbClr val="FFFFFF"/>
                </a:highlight>
                <a:latin typeface="Roboto Light"/>
                <a:ea typeface="Roboto Light"/>
                <a:cs typeface="Roboto Light"/>
                <a:sym typeface="Roboto Light"/>
              </a:rPr>
              <a:t>Apprécie la cohérence. Il s'applique à être sérieux et fiable. Il ne répond pas facilement à l’ambiguïté ou à une structure impersonnelle.</a:t>
            </a:r>
            <a:endParaRPr sz="9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6139428" y="1963121"/>
            <a:ext cx="20094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8000" rIns="18000" bIns="0" anchor="t" anchorCtr="0">
            <a:noAutofit/>
          </a:bodyPr>
          <a:lstStyle/>
          <a:p>
            <a:pPr marL="28799" lvl="1" indent="-101199">
              <a:buClr>
                <a:srgbClr val="666666"/>
              </a:buClr>
              <a:buSzPts val="800"/>
              <a:buFont typeface="Roboto Light"/>
              <a:buChar char="●"/>
            </a:pPr>
            <a:r>
              <a:rPr lang="fr-FR" sz="800" dirty="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Orienté vers les personnes</a:t>
            </a:r>
          </a:p>
          <a:p>
            <a:pPr marL="28799" lvl="1" indent="-101199">
              <a:buClr>
                <a:srgbClr val="666666"/>
              </a:buClr>
              <a:buSzPts val="800"/>
              <a:buFont typeface="Roboto Light"/>
              <a:buChar char="●"/>
            </a:pPr>
            <a:r>
              <a:rPr lang="fr-FR" sz="800" dirty="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Parle doucement</a:t>
            </a:r>
          </a:p>
          <a:p>
            <a:pPr marL="28799" lvl="1" indent="-101199">
              <a:buClr>
                <a:srgbClr val="666666"/>
              </a:buClr>
              <a:buSzPts val="800"/>
              <a:buFont typeface="Roboto Light"/>
              <a:buChar char="●"/>
            </a:pPr>
            <a:r>
              <a:rPr lang="fr-FR" sz="800" dirty="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A besoin de temps pour digérer l’information</a:t>
            </a:r>
          </a:p>
          <a:p>
            <a:pPr marL="28799" lvl="1" indent="-101199">
              <a:buClr>
                <a:srgbClr val="666666"/>
              </a:buClr>
              <a:buSzPts val="800"/>
              <a:buFont typeface="Roboto Light"/>
              <a:buChar char="●"/>
            </a:pPr>
            <a:r>
              <a:rPr lang="fr-FR" sz="800" dirty="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Agit de façon calme et modérée</a:t>
            </a:r>
          </a:p>
          <a:p>
            <a:pPr marL="28799" lvl="1" indent="-101199">
              <a:buClr>
                <a:srgbClr val="666666"/>
              </a:buClr>
              <a:buSzPts val="800"/>
              <a:buFont typeface="Roboto Light"/>
              <a:buChar char="●"/>
            </a:pPr>
            <a:r>
              <a:rPr lang="fr-FR" sz="800" dirty="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Humble</a:t>
            </a:r>
          </a:p>
        </p:txBody>
      </p:sp>
      <p:sp>
        <p:nvSpPr>
          <p:cNvPr id="186" name="Google Shape;186;p9"/>
          <p:cNvSpPr txBox="1"/>
          <p:nvPr/>
        </p:nvSpPr>
        <p:spPr>
          <a:xfrm>
            <a:off x="1967101" y="3439400"/>
            <a:ext cx="12516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1C232"/>
                </a:solidFill>
                <a:highlight>
                  <a:srgbClr val="FFFFFF"/>
                </a:highlight>
                <a:latin typeface="Roboto Medium"/>
                <a:ea typeface="Roboto Medium"/>
                <a:cs typeface="Roboto Medium"/>
                <a:sym typeface="Roboto Medium"/>
              </a:rPr>
              <a:t>Influent</a:t>
            </a:r>
            <a:endParaRPr sz="1100">
              <a:solidFill>
                <a:srgbClr val="F1C23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1975206" y="3684250"/>
            <a:ext cx="20094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666666"/>
                </a:solidFill>
                <a:highlight>
                  <a:srgbClr val="FFFFFF"/>
                </a:highlight>
                <a:latin typeface="Roboto Light"/>
                <a:ea typeface="Roboto Light"/>
                <a:cs typeface="Roboto Light"/>
                <a:sym typeface="Roboto Light"/>
              </a:rPr>
              <a:t>Soucieux d’avoir de bonnes relations personnelles. Généralement extraverti. Rayonnant et amical, il aborde les autres de façon convaincante et démocratique.</a:t>
            </a:r>
            <a:endParaRPr sz="9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8" name="Google Shape;188;p9"/>
          <p:cNvSpPr txBox="1"/>
          <p:nvPr/>
        </p:nvSpPr>
        <p:spPr>
          <a:xfrm>
            <a:off x="2165003" y="4601207"/>
            <a:ext cx="18906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8000" rIns="18000" bIns="0" anchor="t" anchorCtr="0">
            <a:noAutofit/>
          </a:bodyPr>
          <a:lstStyle/>
          <a:p>
            <a:pPr marL="28799" marR="0" lvl="0" indent="-101199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Roboto Light"/>
              <a:buChar char="●"/>
            </a:pPr>
            <a:r>
              <a:rPr lang="fr" sz="8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Enthousiaste et optimiste</a:t>
            </a:r>
            <a:endParaRPr sz="8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799" marR="0" lvl="0" indent="-101199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Roboto Light"/>
              <a:buChar char="●"/>
            </a:pPr>
            <a:r>
              <a:rPr lang="fr" sz="8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Aime collaborer</a:t>
            </a:r>
            <a:endParaRPr sz="8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799" marR="0" lvl="0" indent="-101199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Roboto Light"/>
              <a:buChar char="●"/>
            </a:pPr>
            <a:r>
              <a:rPr lang="fr" sz="8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Ne supporte pas d’être ignoré</a:t>
            </a:r>
            <a:endParaRPr sz="8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799" marR="0" lvl="0" indent="-101199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Roboto Light"/>
              <a:buChar char="●"/>
            </a:pPr>
            <a:r>
              <a:rPr lang="fr" sz="8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Délègue (beaucoup)</a:t>
            </a:r>
            <a:endParaRPr sz="8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799" marR="0" lvl="0" indent="-101199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Roboto Light"/>
              <a:buChar char="●"/>
            </a:pPr>
            <a:r>
              <a:rPr lang="fr" sz="8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A du mal à finir les tâches</a:t>
            </a:r>
            <a:endParaRPr sz="8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799" marR="0" lvl="0" indent="-101199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Roboto Light"/>
              <a:buChar char="●"/>
            </a:pPr>
            <a:r>
              <a:rPr lang="fr" sz="8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Fashion victim</a:t>
            </a:r>
            <a:endParaRPr sz="8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5941526" y="3439400"/>
            <a:ext cx="12516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3C78D8"/>
                </a:solidFill>
                <a:highlight>
                  <a:srgbClr val="FFFFFF"/>
                </a:highlight>
                <a:latin typeface="Roboto Medium"/>
                <a:ea typeface="Roboto Medium"/>
                <a:cs typeface="Roboto Medium"/>
                <a:sym typeface="Roboto Medium"/>
              </a:rPr>
              <a:t>Consciencieux</a:t>
            </a:r>
            <a:endParaRPr sz="1100">
              <a:solidFill>
                <a:srgbClr val="3C78D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90" name="Google Shape;190;p9"/>
          <p:cNvSpPr txBox="1"/>
          <p:nvPr/>
        </p:nvSpPr>
        <p:spPr>
          <a:xfrm>
            <a:off x="5949625" y="3684250"/>
            <a:ext cx="20094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666666"/>
                </a:solidFill>
                <a:highlight>
                  <a:srgbClr val="FFFFFF"/>
                </a:highlight>
                <a:latin typeface="Roboto Light"/>
                <a:ea typeface="Roboto Light"/>
                <a:cs typeface="Roboto Light"/>
                <a:sym typeface="Roboto Light"/>
              </a:rPr>
              <a:t>Aime réfléchir avant d’agir. Il peut être perçu comme indifférent. Il manifeste un fort désir de comprendre ce qui l'entoure. Préfère communiquer par écrit.</a:t>
            </a:r>
            <a:endParaRPr sz="9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1" name="Google Shape;191;p9"/>
          <p:cNvSpPr txBox="1"/>
          <p:nvPr/>
        </p:nvSpPr>
        <p:spPr>
          <a:xfrm>
            <a:off x="6139428" y="4574279"/>
            <a:ext cx="18906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8000" rIns="18000" bIns="0" anchor="t" anchorCtr="0">
            <a:noAutofit/>
          </a:bodyPr>
          <a:lstStyle/>
          <a:p>
            <a:pPr marL="28799" marR="0" lvl="0" indent="-101199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Roboto Light"/>
              <a:buChar char="●"/>
            </a:pPr>
            <a:r>
              <a:rPr lang="fr" sz="8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A besoin d’indépendance</a:t>
            </a:r>
            <a:endParaRPr sz="8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799" marR="0" lvl="0" indent="-101199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Roboto Light"/>
              <a:buChar char="●"/>
            </a:pPr>
            <a:r>
              <a:rPr lang="fr" sz="8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Est objectif/réfléchi</a:t>
            </a:r>
            <a:endParaRPr sz="8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799" marR="0" lvl="0" indent="-101199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Roboto Light"/>
              <a:buChar char="●"/>
            </a:pPr>
            <a:r>
              <a:rPr lang="fr" sz="8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Aime les détails</a:t>
            </a:r>
            <a:endParaRPr sz="8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799" marR="0" lvl="0" indent="-101199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Roboto Light"/>
              <a:buChar char="●"/>
            </a:pPr>
            <a:r>
              <a:rPr lang="fr" sz="8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A peur de se tromper</a:t>
            </a:r>
            <a:endParaRPr sz="8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799" marR="0" lvl="0" indent="-101199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Roboto Light"/>
              <a:buChar char="●"/>
            </a:pPr>
            <a:r>
              <a:rPr lang="fr" sz="8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A du mal à prendre des décisions sans avoir toutes les infos</a:t>
            </a:r>
            <a:endParaRPr sz="8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Macintosh PowerPoint</Application>
  <PresentationFormat>Affichage à l'écran (16:10)</PresentationFormat>
  <Paragraphs>126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Roboto Light</vt:lpstr>
      <vt:lpstr>Roboto Condensed</vt:lpstr>
      <vt:lpstr>Arial</vt:lpstr>
      <vt:lpstr>Roboto Medium</vt:lpstr>
      <vt:lpstr>Open Sans</vt:lpstr>
      <vt:lpstr>Open Sans Light</vt:lpstr>
      <vt:lpstr>Roboto</vt:lpstr>
      <vt:lpstr>Simple Light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Evaluz LUNA - IDEAGENCY</cp:lastModifiedBy>
  <cp:revision>1</cp:revision>
  <dcterms:modified xsi:type="dcterms:W3CDTF">2019-04-26T09:29:15Z</dcterms:modified>
</cp:coreProperties>
</file>